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</p:sldIdLst>
  <p:sldSz cx="43891200" cy="32918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368" userDrawn="1">
          <p15:clr>
            <a:srgbClr val="A4A3A4"/>
          </p15:clr>
        </p15:guide>
        <p15:guide id="2" pos="255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B5566"/>
    <a:srgbClr val="004488"/>
    <a:srgbClr val="000000"/>
    <a:srgbClr val="8B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4373"/>
    <p:restoredTop sz="96327"/>
  </p:normalViewPr>
  <p:slideViewPr>
    <p:cSldViewPr snapToGrid="0">
      <p:cViewPr>
        <p:scale>
          <a:sx n="47" d="100"/>
          <a:sy n="47" d="100"/>
        </p:scale>
        <p:origin x="264" y="120"/>
      </p:cViewPr>
      <p:guideLst>
        <p:guide orient="horz" pos="10368"/>
        <p:guide pos="255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91840" y="5387342"/>
            <a:ext cx="37307520" cy="11460480"/>
          </a:xfrm>
        </p:spPr>
        <p:txBody>
          <a:bodyPr anchor="b"/>
          <a:lstStyle>
            <a:lvl1pPr algn="ctr">
              <a:defRPr sz="2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86400" y="17289782"/>
            <a:ext cx="32918400" cy="7947658"/>
          </a:xfrm>
        </p:spPr>
        <p:txBody>
          <a:bodyPr/>
          <a:lstStyle>
            <a:lvl1pPr marL="0" indent="0" algn="ctr">
              <a:buNone/>
              <a:defRPr sz="11520"/>
            </a:lvl1pPr>
            <a:lvl2pPr marL="2194560" indent="0" algn="ctr">
              <a:buNone/>
              <a:defRPr sz="9600"/>
            </a:lvl2pPr>
            <a:lvl3pPr marL="4389120" indent="0" algn="ctr">
              <a:buNone/>
              <a:defRPr sz="8640"/>
            </a:lvl3pPr>
            <a:lvl4pPr marL="6583680" indent="0" algn="ctr">
              <a:buNone/>
              <a:defRPr sz="7680"/>
            </a:lvl4pPr>
            <a:lvl5pPr marL="8778240" indent="0" algn="ctr">
              <a:buNone/>
              <a:defRPr sz="7680"/>
            </a:lvl5pPr>
            <a:lvl6pPr marL="10972800" indent="0" algn="ctr">
              <a:buNone/>
              <a:defRPr sz="7680"/>
            </a:lvl6pPr>
            <a:lvl7pPr marL="13167360" indent="0" algn="ctr">
              <a:buNone/>
              <a:defRPr sz="7680"/>
            </a:lvl7pPr>
            <a:lvl8pPr marL="15361920" indent="0" algn="ctr">
              <a:buNone/>
              <a:defRPr sz="7680"/>
            </a:lvl8pPr>
            <a:lvl9pPr marL="17556480" indent="0" algn="ctr">
              <a:buNone/>
              <a:defRPr sz="768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0B38D-2864-344A-946E-AC61158C6A46}" type="datetimeFigureOut">
              <a:rPr lang="en-US" smtClean="0"/>
              <a:t>4/5/23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0B2BB-C4D3-4642-A3C9-BFA074183E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1728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0B38D-2864-344A-946E-AC61158C6A46}" type="datetimeFigureOut">
              <a:rPr lang="en-US" smtClean="0"/>
              <a:t>4/5/23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0B2BB-C4D3-4642-A3C9-BFA074183E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1073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1409642" y="1752600"/>
            <a:ext cx="9464040" cy="2789682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17522" y="1752600"/>
            <a:ext cx="27843480" cy="2789682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0B38D-2864-344A-946E-AC61158C6A46}" type="datetimeFigureOut">
              <a:rPr lang="en-US" smtClean="0"/>
              <a:t>4/5/23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0B2BB-C4D3-4642-A3C9-BFA074183E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491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0B38D-2864-344A-946E-AC61158C6A46}" type="datetimeFigureOut">
              <a:rPr lang="en-US" smtClean="0"/>
              <a:t>4/5/23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0B2BB-C4D3-4642-A3C9-BFA074183E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4800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94662" y="8206749"/>
            <a:ext cx="37856160" cy="13693138"/>
          </a:xfrm>
        </p:spPr>
        <p:txBody>
          <a:bodyPr anchor="b"/>
          <a:lstStyle>
            <a:lvl1pPr>
              <a:defRPr sz="2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94662" y="22029429"/>
            <a:ext cx="37856160" cy="7200898"/>
          </a:xfrm>
        </p:spPr>
        <p:txBody>
          <a:bodyPr/>
          <a:lstStyle>
            <a:lvl1pPr marL="0" indent="0">
              <a:buNone/>
              <a:defRPr sz="11520">
                <a:solidFill>
                  <a:schemeClr val="tx1"/>
                </a:solidFill>
              </a:defRPr>
            </a:lvl1pPr>
            <a:lvl2pPr marL="2194560" indent="0">
              <a:buNone/>
              <a:defRPr sz="9600">
                <a:solidFill>
                  <a:schemeClr val="tx1">
                    <a:tint val="75000"/>
                  </a:schemeClr>
                </a:solidFill>
              </a:defRPr>
            </a:lvl2pPr>
            <a:lvl3pPr marL="4389120" indent="0">
              <a:buNone/>
              <a:defRPr sz="8640">
                <a:solidFill>
                  <a:schemeClr val="tx1">
                    <a:tint val="75000"/>
                  </a:schemeClr>
                </a:solidFill>
              </a:defRPr>
            </a:lvl3pPr>
            <a:lvl4pPr marL="658368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4pPr>
            <a:lvl5pPr marL="877824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5pPr>
            <a:lvl6pPr marL="1097280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6pPr>
            <a:lvl7pPr marL="1316736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7pPr>
            <a:lvl8pPr marL="1536192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8pPr>
            <a:lvl9pPr marL="1755648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0B38D-2864-344A-946E-AC61158C6A46}" type="datetimeFigureOut">
              <a:rPr lang="en-US" smtClean="0"/>
              <a:t>4/5/23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0B2BB-C4D3-4642-A3C9-BFA074183E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7769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17520" y="8763000"/>
            <a:ext cx="18653760" cy="208864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219920" y="8763000"/>
            <a:ext cx="18653760" cy="208864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0B38D-2864-344A-946E-AC61158C6A46}" type="datetimeFigureOut">
              <a:rPr lang="en-US" smtClean="0"/>
              <a:t>4/5/23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0B2BB-C4D3-4642-A3C9-BFA074183E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70646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237" y="1752607"/>
            <a:ext cx="37856160" cy="636270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23242" y="8069582"/>
            <a:ext cx="18568032" cy="3954778"/>
          </a:xfrm>
        </p:spPr>
        <p:txBody>
          <a:bodyPr anchor="b"/>
          <a:lstStyle>
            <a:lvl1pPr marL="0" indent="0">
              <a:buNone/>
              <a:defRPr sz="1152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40" b="1"/>
            </a:lvl3pPr>
            <a:lvl4pPr marL="6583680" indent="0">
              <a:buNone/>
              <a:defRPr sz="7680" b="1"/>
            </a:lvl4pPr>
            <a:lvl5pPr marL="8778240" indent="0">
              <a:buNone/>
              <a:defRPr sz="7680" b="1"/>
            </a:lvl5pPr>
            <a:lvl6pPr marL="10972800" indent="0">
              <a:buNone/>
              <a:defRPr sz="7680" b="1"/>
            </a:lvl6pPr>
            <a:lvl7pPr marL="13167360" indent="0">
              <a:buNone/>
              <a:defRPr sz="7680" b="1"/>
            </a:lvl7pPr>
            <a:lvl8pPr marL="15361920" indent="0">
              <a:buNone/>
              <a:defRPr sz="7680" b="1"/>
            </a:lvl8pPr>
            <a:lvl9pPr marL="17556480" indent="0">
              <a:buNone/>
              <a:defRPr sz="76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23242" y="12024360"/>
            <a:ext cx="18568032" cy="176860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2219922" y="8069582"/>
            <a:ext cx="18659477" cy="3954778"/>
          </a:xfrm>
        </p:spPr>
        <p:txBody>
          <a:bodyPr anchor="b"/>
          <a:lstStyle>
            <a:lvl1pPr marL="0" indent="0">
              <a:buNone/>
              <a:defRPr sz="1152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40" b="1"/>
            </a:lvl3pPr>
            <a:lvl4pPr marL="6583680" indent="0">
              <a:buNone/>
              <a:defRPr sz="7680" b="1"/>
            </a:lvl4pPr>
            <a:lvl5pPr marL="8778240" indent="0">
              <a:buNone/>
              <a:defRPr sz="7680" b="1"/>
            </a:lvl5pPr>
            <a:lvl6pPr marL="10972800" indent="0">
              <a:buNone/>
              <a:defRPr sz="7680" b="1"/>
            </a:lvl6pPr>
            <a:lvl7pPr marL="13167360" indent="0">
              <a:buNone/>
              <a:defRPr sz="7680" b="1"/>
            </a:lvl7pPr>
            <a:lvl8pPr marL="15361920" indent="0">
              <a:buNone/>
              <a:defRPr sz="7680" b="1"/>
            </a:lvl8pPr>
            <a:lvl9pPr marL="17556480" indent="0">
              <a:buNone/>
              <a:defRPr sz="76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2219922" y="12024360"/>
            <a:ext cx="18659477" cy="176860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0B38D-2864-344A-946E-AC61158C6A46}" type="datetimeFigureOut">
              <a:rPr lang="en-US" smtClean="0"/>
              <a:t>4/5/23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0B2BB-C4D3-4642-A3C9-BFA074183E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8177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0B38D-2864-344A-946E-AC61158C6A46}" type="datetimeFigureOut">
              <a:rPr lang="en-US" smtClean="0"/>
              <a:t>4/5/23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0B2BB-C4D3-4642-A3C9-BFA074183E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2710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0B38D-2864-344A-946E-AC61158C6A46}" type="datetimeFigureOut">
              <a:rPr lang="en-US" smtClean="0"/>
              <a:t>4/5/23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0B2BB-C4D3-4642-A3C9-BFA074183E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0547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237" y="2194560"/>
            <a:ext cx="14156054" cy="7680960"/>
          </a:xfrm>
        </p:spPr>
        <p:txBody>
          <a:bodyPr anchor="b"/>
          <a:lstStyle>
            <a:lvl1pPr>
              <a:defRPr sz="153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659477" y="4739647"/>
            <a:ext cx="22219920" cy="23393400"/>
          </a:xfrm>
        </p:spPr>
        <p:txBody>
          <a:bodyPr/>
          <a:lstStyle>
            <a:lvl1pPr>
              <a:defRPr sz="15360"/>
            </a:lvl1pPr>
            <a:lvl2pPr>
              <a:defRPr sz="13440"/>
            </a:lvl2pPr>
            <a:lvl3pPr>
              <a:defRPr sz="11520"/>
            </a:lvl3pPr>
            <a:lvl4pPr>
              <a:defRPr sz="9600"/>
            </a:lvl4pPr>
            <a:lvl5pPr>
              <a:defRPr sz="9600"/>
            </a:lvl5pPr>
            <a:lvl6pPr>
              <a:defRPr sz="9600"/>
            </a:lvl6pPr>
            <a:lvl7pPr>
              <a:defRPr sz="9600"/>
            </a:lvl7pPr>
            <a:lvl8pPr>
              <a:defRPr sz="9600"/>
            </a:lvl8pPr>
            <a:lvl9pPr>
              <a:defRPr sz="9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23237" y="9875520"/>
            <a:ext cx="14156054" cy="18295622"/>
          </a:xfrm>
        </p:spPr>
        <p:txBody>
          <a:bodyPr/>
          <a:lstStyle>
            <a:lvl1pPr marL="0" indent="0">
              <a:buNone/>
              <a:defRPr sz="7680"/>
            </a:lvl1pPr>
            <a:lvl2pPr marL="2194560" indent="0">
              <a:buNone/>
              <a:defRPr sz="6720"/>
            </a:lvl2pPr>
            <a:lvl3pPr marL="4389120" indent="0">
              <a:buNone/>
              <a:defRPr sz="5760"/>
            </a:lvl3pPr>
            <a:lvl4pPr marL="6583680" indent="0">
              <a:buNone/>
              <a:defRPr sz="4800"/>
            </a:lvl4pPr>
            <a:lvl5pPr marL="8778240" indent="0">
              <a:buNone/>
              <a:defRPr sz="4800"/>
            </a:lvl5pPr>
            <a:lvl6pPr marL="10972800" indent="0">
              <a:buNone/>
              <a:defRPr sz="4800"/>
            </a:lvl6pPr>
            <a:lvl7pPr marL="13167360" indent="0">
              <a:buNone/>
              <a:defRPr sz="4800"/>
            </a:lvl7pPr>
            <a:lvl8pPr marL="15361920" indent="0">
              <a:buNone/>
              <a:defRPr sz="4800"/>
            </a:lvl8pPr>
            <a:lvl9pPr marL="17556480" indent="0">
              <a:buNone/>
              <a:defRPr sz="4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0B38D-2864-344A-946E-AC61158C6A46}" type="datetimeFigureOut">
              <a:rPr lang="en-US" smtClean="0"/>
              <a:t>4/5/23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0B2BB-C4D3-4642-A3C9-BFA074183E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3376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237" y="2194560"/>
            <a:ext cx="14156054" cy="7680960"/>
          </a:xfrm>
        </p:spPr>
        <p:txBody>
          <a:bodyPr anchor="b"/>
          <a:lstStyle>
            <a:lvl1pPr>
              <a:defRPr sz="153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8659477" y="4739647"/>
            <a:ext cx="22219920" cy="23393400"/>
          </a:xfrm>
        </p:spPr>
        <p:txBody>
          <a:bodyPr anchor="t"/>
          <a:lstStyle>
            <a:lvl1pPr marL="0" indent="0">
              <a:buNone/>
              <a:defRPr sz="15360"/>
            </a:lvl1pPr>
            <a:lvl2pPr marL="2194560" indent="0">
              <a:buNone/>
              <a:defRPr sz="13440"/>
            </a:lvl2pPr>
            <a:lvl3pPr marL="4389120" indent="0">
              <a:buNone/>
              <a:defRPr sz="11520"/>
            </a:lvl3pPr>
            <a:lvl4pPr marL="6583680" indent="0">
              <a:buNone/>
              <a:defRPr sz="9600"/>
            </a:lvl4pPr>
            <a:lvl5pPr marL="8778240" indent="0">
              <a:buNone/>
              <a:defRPr sz="9600"/>
            </a:lvl5pPr>
            <a:lvl6pPr marL="10972800" indent="0">
              <a:buNone/>
              <a:defRPr sz="9600"/>
            </a:lvl6pPr>
            <a:lvl7pPr marL="13167360" indent="0">
              <a:buNone/>
              <a:defRPr sz="9600"/>
            </a:lvl7pPr>
            <a:lvl8pPr marL="15361920" indent="0">
              <a:buNone/>
              <a:defRPr sz="9600"/>
            </a:lvl8pPr>
            <a:lvl9pPr marL="17556480" indent="0">
              <a:buNone/>
              <a:defRPr sz="9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23237" y="9875520"/>
            <a:ext cx="14156054" cy="18295622"/>
          </a:xfrm>
        </p:spPr>
        <p:txBody>
          <a:bodyPr/>
          <a:lstStyle>
            <a:lvl1pPr marL="0" indent="0">
              <a:buNone/>
              <a:defRPr sz="7680"/>
            </a:lvl1pPr>
            <a:lvl2pPr marL="2194560" indent="0">
              <a:buNone/>
              <a:defRPr sz="6720"/>
            </a:lvl2pPr>
            <a:lvl3pPr marL="4389120" indent="0">
              <a:buNone/>
              <a:defRPr sz="5760"/>
            </a:lvl3pPr>
            <a:lvl4pPr marL="6583680" indent="0">
              <a:buNone/>
              <a:defRPr sz="4800"/>
            </a:lvl4pPr>
            <a:lvl5pPr marL="8778240" indent="0">
              <a:buNone/>
              <a:defRPr sz="4800"/>
            </a:lvl5pPr>
            <a:lvl6pPr marL="10972800" indent="0">
              <a:buNone/>
              <a:defRPr sz="4800"/>
            </a:lvl6pPr>
            <a:lvl7pPr marL="13167360" indent="0">
              <a:buNone/>
              <a:defRPr sz="4800"/>
            </a:lvl7pPr>
            <a:lvl8pPr marL="15361920" indent="0">
              <a:buNone/>
              <a:defRPr sz="4800"/>
            </a:lvl8pPr>
            <a:lvl9pPr marL="17556480" indent="0">
              <a:buNone/>
              <a:defRPr sz="4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0B38D-2864-344A-946E-AC61158C6A46}" type="datetimeFigureOut">
              <a:rPr lang="en-US" smtClean="0"/>
              <a:t>4/5/23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0B2BB-C4D3-4642-A3C9-BFA074183E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0922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17520" y="1752607"/>
            <a:ext cx="37856160" cy="6362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17520" y="8763000"/>
            <a:ext cx="37856160" cy="208864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017520" y="30510487"/>
            <a:ext cx="987552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D0B38D-2864-344A-946E-AC61158C6A46}" type="datetimeFigureOut">
              <a:rPr lang="en-US" smtClean="0"/>
              <a:t>4/5/23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38960" y="30510487"/>
            <a:ext cx="1481328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0998160" y="30510487"/>
            <a:ext cx="987552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B0B2BB-C4D3-4642-A3C9-BFA074183E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0652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4389120" rtl="0" eaLnBrk="1" latinLnBrk="0" hangingPunct="1">
        <a:lnSpc>
          <a:spcPct val="90000"/>
        </a:lnSpc>
        <a:spcBef>
          <a:spcPct val="0"/>
        </a:spcBef>
        <a:buNone/>
        <a:defRPr sz="211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97280" indent="-1097280" algn="l" defTabSz="4389120" rtl="0" eaLnBrk="1" latinLnBrk="0" hangingPunct="1">
        <a:lnSpc>
          <a:spcPct val="90000"/>
        </a:lnSpc>
        <a:spcBef>
          <a:spcPts val="4800"/>
        </a:spcBef>
        <a:buFont typeface="Arial" panose="020B0604020202020204" pitchFamily="34" charset="0"/>
        <a:buChar char="•"/>
        <a:defRPr sz="13440" kern="1200">
          <a:solidFill>
            <a:schemeClr val="tx1"/>
          </a:solidFill>
          <a:latin typeface="+mn-lt"/>
          <a:ea typeface="+mn-ea"/>
          <a:cs typeface="+mn-cs"/>
        </a:defRPr>
      </a:lvl1pPr>
      <a:lvl2pPr marL="329184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1152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3pPr>
      <a:lvl4pPr marL="768096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4pPr>
      <a:lvl5pPr marL="987552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6pPr>
      <a:lvl7pPr marL="1426464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7pPr>
      <a:lvl8pPr marL="1645920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8pPr>
      <a:lvl9pPr marL="1865376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1pPr>
      <a:lvl2pPr marL="219456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2pPr>
      <a:lvl3pPr marL="438912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3pPr>
      <a:lvl4pPr marL="658368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4pPr>
      <a:lvl5pPr marL="877824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6pPr>
      <a:lvl7pPr marL="1316736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7pPr>
      <a:lvl8pPr marL="1536192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8pPr>
      <a:lvl9pPr marL="1755648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9.png"/><Relationship Id="rId18" Type="http://schemas.openxmlformats.org/officeDocument/2006/relationships/image" Target="../media/image13.png"/><Relationship Id="rId3" Type="http://schemas.openxmlformats.org/officeDocument/2006/relationships/image" Target="../media/image2.png"/><Relationship Id="rId7" Type="http://schemas.openxmlformats.org/officeDocument/2006/relationships/hyperlink" Target="mailto:evan.a.perkowski@ttu.edu" TargetMode="External"/><Relationship Id="rId12" Type="http://schemas.openxmlformats.org/officeDocument/2006/relationships/hyperlink" Target="https://twitter.com/EvanPerkowski" TargetMode="External"/><Relationship Id="rId17" Type="http://schemas.openxmlformats.org/officeDocument/2006/relationships/hyperlink" Target="https://www.google.com/imgres?imgurl=https%3A%2F%2Fwww.ttu.edu%2Ftraditions%2Fimages%2FDoubleT.gif&amp;imgrefurl=https%3A%2F%2Fwww.ttu.edu%2Ftraditions%2Fdoublet.php&amp;tbnid=jdVsU2GLi5sKlM&amp;vet=12ahUKEwj-8vf6kMX5AhWOmWoFHQKEAQ4QMygAegUIARDJAQ..i&amp;docid=hY8w7KyRTW5VnM&amp;w=225&amp;h=246&amp;q=texas%20tech%20university%20double%20T&amp;client=firefox-b-1-d&amp;ved=2ahUKEwj-8vf6kMX5AhWOmWoFHQKEAQ4QMygAegUIARDJAQ" TargetMode="External"/><Relationship Id="rId2" Type="http://schemas.openxmlformats.org/officeDocument/2006/relationships/image" Target="../media/image1.png"/><Relationship Id="rId16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11" Type="http://schemas.openxmlformats.org/officeDocument/2006/relationships/hyperlink" Target="https://en.wikipedia.org/wiki/File:Twitter_bird_logo_2012.svg" TargetMode="External"/><Relationship Id="rId5" Type="http://schemas.openxmlformats.org/officeDocument/2006/relationships/image" Target="../media/image4.png"/><Relationship Id="rId15" Type="http://schemas.openxmlformats.org/officeDocument/2006/relationships/image" Target="../media/image11.tiff"/><Relationship Id="rId10" Type="http://schemas.openxmlformats.org/officeDocument/2006/relationships/image" Target="../media/image8.png"/><Relationship Id="rId19" Type="http://schemas.openxmlformats.org/officeDocument/2006/relationships/image" Target="../media/image14.png"/><Relationship Id="rId4" Type="http://schemas.openxmlformats.org/officeDocument/2006/relationships/image" Target="../media/image3.png"/><Relationship Id="rId9" Type="http://schemas.openxmlformats.org/officeDocument/2006/relationships/image" Target="../media/image7.svg"/><Relationship Id="rId1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7758202-7AEC-5218-A7A1-695AF975D8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38323" y="-2972"/>
            <a:ext cx="2043442" cy="2862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146FB558-36BE-0D5D-C796-817AD1DC691A}"/>
              </a:ext>
            </a:extLst>
          </p:cNvPr>
          <p:cNvSpPr txBox="1"/>
          <p:nvPr/>
        </p:nvSpPr>
        <p:spPr>
          <a:xfrm>
            <a:off x="453388" y="6880283"/>
            <a:ext cx="12937310" cy="5488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Plants reduce stomatal conductance and photosynthetic capacity in response to elevated CO</a:t>
            </a:r>
            <a:r>
              <a:rPr lang="en-US" sz="3600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(eCO</a:t>
            </a:r>
            <a:r>
              <a:rPr lang="en-US" sz="3600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sz="3600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Courier New" panose="02070309020205020404" pitchFamily="49" charset="0"/>
              <a:buChar char="o"/>
            </a:pPr>
            <a:endParaRPr lang="en-US" sz="1000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Progressive nitrogen (N) limitation 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– leaf responses to eCO</a:t>
            </a:r>
            <a:r>
              <a:rPr lang="en-US" sz="3600" baseline="-25000" dirty="0">
                <a:latin typeface="Arial" panose="020B0604020202020204" pitchFamily="34" charset="0"/>
                <a:cs typeface="Arial" panose="020B0604020202020204" pitchFamily="34" charset="0"/>
              </a:rPr>
              <a:t>2 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are a function of progressive declines in soil N availability due to positive relationships between soil N, leaf N, and photosynthetic capacity</a:t>
            </a:r>
          </a:p>
          <a:p>
            <a:pPr marL="457200" indent="-457200">
              <a:buFont typeface="Courier New" panose="02070309020205020404" pitchFamily="49" charset="0"/>
              <a:buChar char="o"/>
            </a:pP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Optimal coordination theory 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– leaf responses to eCO</a:t>
            </a:r>
            <a:r>
              <a:rPr lang="en-US" sz="3600" baseline="-25000" dirty="0">
                <a:latin typeface="Arial" panose="020B0604020202020204" pitchFamily="34" charset="0"/>
                <a:cs typeface="Arial" panose="020B0604020202020204" pitchFamily="34" charset="0"/>
              </a:rPr>
              <a:t>2 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are independent of soil N availability, are instead driven by optimal resource investment to photosynthetic capacity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1DD09EC-73EE-E652-0402-DF3594550589}"/>
              </a:ext>
            </a:extLst>
          </p:cNvPr>
          <p:cNvSpPr txBox="1"/>
          <p:nvPr/>
        </p:nvSpPr>
        <p:spPr>
          <a:xfrm>
            <a:off x="133136" y="342771"/>
            <a:ext cx="14051300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200" b="1" dirty="0">
                <a:latin typeface="Arial" panose="020B0604020202020204" pitchFamily="34" charset="0"/>
                <a:cs typeface="Arial" panose="020B0604020202020204" pitchFamily="34" charset="0"/>
              </a:rPr>
              <a:t>Leaf acclimation to elevated CO</a:t>
            </a:r>
            <a:r>
              <a:rPr lang="en-US" sz="6200" b="1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6200" b="1" dirty="0">
                <a:latin typeface="Arial" panose="020B0604020202020204" pitchFamily="34" charset="0"/>
                <a:cs typeface="Arial" panose="020B0604020202020204" pitchFamily="34" charset="0"/>
              </a:rPr>
              <a:t> is </a:t>
            </a:r>
            <a:r>
              <a:rPr lang="en-US" sz="6200" b="1" u="sng" dirty="0">
                <a:latin typeface="Arial" panose="020B0604020202020204" pitchFamily="34" charset="0"/>
                <a:cs typeface="Arial" panose="020B0604020202020204" pitchFamily="34" charset="0"/>
              </a:rPr>
              <a:t>independent</a:t>
            </a:r>
            <a:r>
              <a:rPr lang="en-US" sz="6200" b="1" dirty="0">
                <a:latin typeface="Arial" panose="020B0604020202020204" pitchFamily="34" charset="0"/>
                <a:cs typeface="Arial" panose="020B0604020202020204" pitchFamily="34" charset="0"/>
              </a:rPr>
              <a:t> of soil nitrogen fertilization and </a:t>
            </a:r>
            <a:r>
              <a:rPr lang="en-US" sz="6200" b="1" dirty="0" err="1">
                <a:latin typeface="Arial" panose="020B0604020202020204" pitchFamily="34" charset="0"/>
                <a:cs typeface="Arial" panose="020B0604020202020204" pitchFamily="34" charset="0"/>
              </a:rPr>
              <a:t>rhizobial</a:t>
            </a:r>
            <a:r>
              <a:rPr lang="en-US" sz="6200" b="1" dirty="0">
                <a:latin typeface="Arial" panose="020B0604020202020204" pitchFamily="34" charset="0"/>
                <a:cs typeface="Arial" panose="020B0604020202020204" pitchFamily="34" charset="0"/>
              </a:rPr>
              <a:t> inoculation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8A511DB-CCF3-9F05-444A-55B03398B94C}"/>
              </a:ext>
            </a:extLst>
          </p:cNvPr>
          <p:cNvSpPr/>
          <p:nvPr/>
        </p:nvSpPr>
        <p:spPr>
          <a:xfrm>
            <a:off x="14196491" y="0"/>
            <a:ext cx="15520065" cy="32999876"/>
          </a:xfrm>
          <a:prstGeom prst="rect">
            <a:avLst/>
          </a:prstGeom>
          <a:solidFill>
            <a:srgbClr val="8B000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7B06507-4C4C-9D72-2195-2714EEA64E8D}"/>
              </a:ext>
            </a:extLst>
          </p:cNvPr>
          <p:cNvCxnSpPr>
            <a:cxnSpLocks/>
          </p:cNvCxnSpPr>
          <p:nvPr/>
        </p:nvCxnSpPr>
        <p:spPr>
          <a:xfrm>
            <a:off x="14173038" y="-36586"/>
            <a:ext cx="3576" cy="32999876"/>
          </a:xfrm>
          <a:prstGeom prst="line">
            <a:avLst/>
          </a:prstGeom>
          <a:ln w="762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5481E1B4-5186-2E1B-D650-9B320ED26903}"/>
              </a:ext>
            </a:extLst>
          </p:cNvPr>
          <p:cNvCxnSpPr>
            <a:cxnSpLocks/>
          </p:cNvCxnSpPr>
          <p:nvPr/>
        </p:nvCxnSpPr>
        <p:spPr>
          <a:xfrm flipH="1">
            <a:off x="29725160" y="-36586"/>
            <a:ext cx="14664" cy="32999876"/>
          </a:xfrm>
          <a:prstGeom prst="line">
            <a:avLst/>
          </a:prstGeom>
          <a:ln w="762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856BF087-AAB5-893F-676D-A496E1BE5306}"/>
              </a:ext>
            </a:extLst>
          </p:cNvPr>
          <p:cNvSpPr txBox="1"/>
          <p:nvPr/>
        </p:nvSpPr>
        <p:spPr>
          <a:xfrm>
            <a:off x="57776" y="3417977"/>
            <a:ext cx="13495565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400" b="1" dirty="0">
                <a:latin typeface="Arial" panose="020B0604020202020204" pitchFamily="34" charset="0"/>
                <a:cs typeface="Arial" panose="020B0604020202020204" pitchFamily="34" charset="0"/>
              </a:rPr>
              <a:t>Evan A. Perkowski</a:t>
            </a:r>
            <a:r>
              <a:rPr lang="en-US" sz="3400" baseline="30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3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3400" dirty="0" err="1">
                <a:latin typeface="Arial" panose="020B0604020202020204" pitchFamily="34" charset="0"/>
                <a:cs typeface="Arial" panose="020B0604020202020204" pitchFamily="34" charset="0"/>
              </a:rPr>
              <a:t>Ezinwanne</a:t>
            </a:r>
            <a:r>
              <a:rPr lang="en-US" sz="3400" dirty="0">
                <a:latin typeface="Arial" panose="020B0604020202020204" pitchFamily="34" charset="0"/>
                <a:cs typeface="Arial" panose="020B0604020202020204" pitchFamily="34" charset="0"/>
              </a:rPr>
              <a:t> Ezekannagha</a:t>
            </a:r>
            <a:r>
              <a:rPr lang="en-US" sz="3400" baseline="30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3400" dirty="0">
                <a:latin typeface="Arial" panose="020B0604020202020204" pitchFamily="34" charset="0"/>
                <a:cs typeface="Arial" panose="020B0604020202020204" pitchFamily="34" charset="0"/>
              </a:rPr>
              <a:t>, Nicholas G. Smith</a:t>
            </a:r>
            <a:r>
              <a:rPr lang="en-US" sz="3400" baseline="30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sz="3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C42056A-FAEB-971C-6EC3-5B275311FE9F}"/>
              </a:ext>
            </a:extLst>
          </p:cNvPr>
          <p:cNvSpPr txBox="1"/>
          <p:nvPr/>
        </p:nvSpPr>
        <p:spPr>
          <a:xfrm>
            <a:off x="229471" y="4071833"/>
            <a:ext cx="13711702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300" baseline="30000" dirty="0"/>
              <a:t>1</a:t>
            </a:r>
            <a:r>
              <a:rPr lang="en-US" sz="3300" dirty="0"/>
              <a:t>Department of Biological Sciences, Texas Tech University, Lubbock, Texas, USA </a:t>
            </a:r>
            <a:endParaRPr lang="en-US" sz="3300" baseline="30000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4E9564A-6C19-4A6D-4B2E-F4DEE19CB11B}"/>
              </a:ext>
            </a:extLst>
          </p:cNvPr>
          <p:cNvSpPr/>
          <p:nvPr/>
        </p:nvSpPr>
        <p:spPr>
          <a:xfrm>
            <a:off x="453388" y="5824159"/>
            <a:ext cx="12937310" cy="883603"/>
          </a:xfrm>
          <a:prstGeom prst="rect">
            <a:avLst/>
          </a:prstGeom>
          <a:solidFill>
            <a:srgbClr val="8B0000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DE07623-F2BD-F9C3-1C07-C2745374DD67}"/>
              </a:ext>
            </a:extLst>
          </p:cNvPr>
          <p:cNvSpPr/>
          <p:nvPr/>
        </p:nvSpPr>
        <p:spPr>
          <a:xfrm>
            <a:off x="453388" y="14225277"/>
            <a:ext cx="12937310" cy="883603"/>
          </a:xfrm>
          <a:prstGeom prst="rect">
            <a:avLst/>
          </a:prstGeom>
          <a:solidFill>
            <a:srgbClr val="8B0000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METHODS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5932BBB-71BD-809E-7804-281701CDCB8D}"/>
              </a:ext>
            </a:extLst>
          </p:cNvPr>
          <p:cNvSpPr txBox="1"/>
          <p:nvPr/>
        </p:nvSpPr>
        <p:spPr>
          <a:xfrm>
            <a:off x="6516719" y="21591620"/>
            <a:ext cx="1326004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0" b="1" dirty="0">
                <a:latin typeface="Arial" panose="020B0604020202020204" pitchFamily="34" charset="0"/>
                <a:cs typeface="Arial" panose="020B0604020202020204" pitchFamily="34" charset="0"/>
              </a:rPr>
              <a:t>9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5476E8D-D019-A95F-0276-35E3A3005A9A}"/>
              </a:ext>
            </a:extLst>
          </p:cNvPr>
          <p:cNvSpPr txBox="1"/>
          <p:nvPr/>
        </p:nvSpPr>
        <p:spPr>
          <a:xfrm>
            <a:off x="8139004" y="22154294"/>
            <a:ext cx="640183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Fertilization treatments </a:t>
            </a:r>
          </a:p>
          <a:p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(0-630 ppm N)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223AE3C-F5C5-6C78-3C56-79F436237C1E}"/>
              </a:ext>
            </a:extLst>
          </p:cNvPr>
          <p:cNvSpPr txBox="1"/>
          <p:nvPr/>
        </p:nvSpPr>
        <p:spPr>
          <a:xfrm>
            <a:off x="8139004" y="19898974"/>
            <a:ext cx="612771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Inoculation treatments (+/- </a:t>
            </a:r>
            <a:r>
              <a:rPr lang="en-US" sz="4400" i="1" dirty="0">
                <a:latin typeface="Arial" panose="020B0604020202020204" pitchFamily="34" charset="0"/>
                <a:cs typeface="Arial" panose="020B0604020202020204" pitchFamily="34" charset="0"/>
              </a:rPr>
              <a:t>B. japonicum</a:t>
            </a:r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F393006-0A3A-844D-E1EE-BADB5E299257}"/>
              </a:ext>
            </a:extLst>
          </p:cNvPr>
          <p:cNvSpPr txBox="1"/>
          <p:nvPr/>
        </p:nvSpPr>
        <p:spPr>
          <a:xfrm>
            <a:off x="6495784" y="17269755"/>
            <a:ext cx="1326004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0" b="1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D78E09B-FF9C-8DA8-6B5C-6F0E5C691E75}"/>
              </a:ext>
            </a:extLst>
          </p:cNvPr>
          <p:cNvSpPr txBox="1"/>
          <p:nvPr/>
        </p:nvSpPr>
        <p:spPr>
          <a:xfrm>
            <a:off x="8139004" y="17823752"/>
            <a:ext cx="560286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CO</a:t>
            </a:r>
            <a:r>
              <a:rPr lang="en-US" sz="4400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 concentrations</a:t>
            </a:r>
          </a:p>
          <a:p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(420 ppm, 1000 ppm)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EA8DEB6-E69D-2D4F-E9AD-3D362C90C5A4}"/>
              </a:ext>
            </a:extLst>
          </p:cNvPr>
          <p:cNvSpPr txBox="1"/>
          <p:nvPr/>
        </p:nvSpPr>
        <p:spPr>
          <a:xfrm>
            <a:off x="6475907" y="19430739"/>
            <a:ext cx="1326004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0" b="1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51" name="Right Brace 50">
            <a:extLst>
              <a:ext uri="{FF2B5EF4-FFF2-40B4-BE49-F238E27FC236}">
                <a16:creationId xmlns:a16="http://schemas.microsoft.com/office/drawing/2014/main" id="{9F61CEB0-D5E5-D291-ACD1-BD273E7BC102}"/>
              </a:ext>
            </a:extLst>
          </p:cNvPr>
          <p:cNvSpPr/>
          <p:nvPr/>
        </p:nvSpPr>
        <p:spPr>
          <a:xfrm rot="10800000">
            <a:off x="5664529" y="15454297"/>
            <a:ext cx="1163241" cy="8384002"/>
          </a:xfrm>
          <a:prstGeom prst="rightBrace">
            <a:avLst/>
          </a:prstGeom>
          <a:ln w="76200">
            <a:solidFill>
              <a:srgbClr val="8B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95B8C0D-D699-4567-DD4A-DDF4F20D7008}"/>
              </a:ext>
            </a:extLst>
          </p:cNvPr>
          <p:cNvSpPr txBox="1"/>
          <p:nvPr/>
        </p:nvSpPr>
        <p:spPr>
          <a:xfrm>
            <a:off x="6383528" y="15108880"/>
            <a:ext cx="1326004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0" b="1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CD18C56-9670-61F0-7DE3-85AF95E1C38C}"/>
              </a:ext>
            </a:extLst>
          </p:cNvPr>
          <p:cNvSpPr txBox="1"/>
          <p:nvPr/>
        </p:nvSpPr>
        <p:spPr>
          <a:xfrm>
            <a:off x="8139004" y="15626442"/>
            <a:ext cx="386488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Species</a:t>
            </a:r>
          </a:p>
          <a:p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4400" i="1" dirty="0">
                <a:latin typeface="Arial" panose="020B0604020202020204" pitchFamily="34" charset="0"/>
                <a:cs typeface="Arial" panose="020B0604020202020204" pitchFamily="34" charset="0"/>
              </a:rPr>
              <a:t>Glycine max</a:t>
            </a:r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2E2AE72-A51C-341C-4AE8-00519FEBA0D3}"/>
              </a:ext>
            </a:extLst>
          </p:cNvPr>
          <p:cNvSpPr txBox="1"/>
          <p:nvPr/>
        </p:nvSpPr>
        <p:spPr>
          <a:xfrm>
            <a:off x="15027115" y="702093"/>
            <a:ext cx="13808036" cy="5786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eCO</a:t>
            </a:r>
            <a:r>
              <a:rPr lang="en-US" sz="9000" baseline="-25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9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reduced investment in </a:t>
            </a:r>
            <a:r>
              <a:rPr lang="en-US" sz="9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leaf photosynthesis </a:t>
            </a:r>
            <a:r>
              <a:rPr lang="en-US" sz="9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processes </a:t>
            </a:r>
            <a:r>
              <a:rPr lang="en-US" sz="9000" b="1" u="sng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independent</a:t>
            </a:r>
            <a:r>
              <a:rPr lang="en-US" sz="90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9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 fertilization</a:t>
            </a:r>
            <a:r>
              <a:rPr lang="en-US" sz="1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3F5AC71-9489-39D3-03F9-F265CCA241A7}"/>
              </a:ext>
            </a:extLst>
          </p:cNvPr>
          <p:cNvSpPr txBox="1"/>
          <p:nvPr/>
        </p:nvSpPr>
        <p:spPr>
          <a:xfrm>
            <a:off x="15015470" y="16386152"/>
            <a:ext cx="14269128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 while increasing fertilization </a:t>
            </a:r>
            <a:r>
              <a:rPr lang="en-US" sz="90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increased</a:t>
            </a:r>
            <a:r>
              <a:rPr lang="en-US" sz="9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sz="9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sz="90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positive</a:t>
            </a:r>
            <a:r>
              <a:rPr lang="en-US" sz="9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effect of eCO</a:t>
            </a:r>
            <a:r>
              <a:rPr lang="en-US" sz="9000" baseline="-25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9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on whole plant growth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571872D-983B-C72D-0B7A-66B5A33112BF}"/>
              </a:ext>
            </a:extLst>
          </p:cNvPr>
          <p:cNvGrpSpPr/>
          <p:nvPr/>
        </p:nvGrpSpPr>
        <p:grpSpPr>
          <a:xfrm>
            <a:off x="14392988" y="7743467"/>
            <a:ext cx="15105221" cy="6708279"/>
            <a:chOff x="14392988" y="5731371"/>
            <a:chExt cx="15105221" cy="6708279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1058B6C-C8B4-68DB-2AA4-BB0572F5E9D2}"/>
                </a:ext>
              </a:extLst>
            </p:cNvPr>
            <p:cNvSpPr/>
            <p:nvPr/>
          </p:nvSpPr>
          <p:spPr>
            <a:xfrm>
              <a:off x="14392988" y="5731371"/>
              <a:ext cx="15105221" cy="6708279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6C7DC351-0122-5071-6BFA-DE55840C14E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66264"/>
            <a:stretch/>
          </p:blipFill>
          <p:spPr>
            <a:xfrm>
              <a:off x="14460199" y="5923370"/>
              <a:ext cx="14824399" cy="637861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4E970B17-5CED-094F-6E7E-0BDA5087BD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4904" t="75467" r="7275" b="12504"/>
            <a:stretch/>
          </p:blipFill>
          <p:spPr>
            <a:xfrm>
              <a:off x="25897268" y="9306533"/>
              <a:ext cx="3156029" cy="1740272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B4EDC75-0072-1A7E-DD2D-95BD0BBA602F}"/>
              </a:ext>
            </a:extLst>
          </p:cNvPr>
          <p:cNvGrpSpPr/>
          <p:nvPr/>
        </p:nvGrpSpPr>
        <p:grpSpPr>
          <a:xfrm>
            <a:off x="14403912" y="22195213"/>
            <a:ext cx="15105221" cy="6708279"/>
            <a:chOff x="14403912" y="22344380"/>
            <a:chExt cx="15105221" cy="6708279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DF59CCF-36D8-96AF-2E92-F56B4EA557FB}"/>
                </a:ext>
              </a:extLst>
            </p:cNvPr>
            <p:cNvSpPr/>
            <p:nvPr/>
          </p:nvSpPr>
          <p:spPr>
            <a:xfrm>
              <a:off x="14403912" y="22344380"/>
              <a:ext cx="15105221" cy="6708279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" name="Picture 15" descr="Chart, scatter chart&#10;&#10;Description automatically generated">
              <a:extLst>
                <a:ext uri="{FF2B5EF4-FFF2-40B4-BE49-F238E27FC236}">
                  <a16:creationId xmlns:a16="http://schemas.microsoft.com/office/drawing/2014/main" id="{50CEC635-D165-DCE3-2977-194856E024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50000"/>
            <a:stretch/>
          </p:blipFill>
          <p:spPr>
            <a:xfrm>
              <a:off x="14482070" y="22577601"/>
              <a:ext cx="14890742" cy="6382512"/>
            </a:xfrm>
            <a:prstGeom prst="rect">
              <a:avLst/>
            </a:prstGeom>
          </p:spPr>
        </p:pic>
      </p:grpSp>
      <p:pic>
        <p:nvPicPr>
          <p:cNvPr id="25" name="Picture 24" descr="Chart, scatter chart&#10;&#10;Description automatically generated">
            <a:extLst>
              <a:ext uri="{FF2B5EF4-FFF2-40B4-BE49-F238E27FC236}">
                <a16:creationId xmlns:a16="http://schemas.microsoft.com/office/drawing/2014/main" id="{5AA696C8-522B-1C8B-1BA5-87B1D8A2AA5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0866" r="51291"/>
          <a:stretch/>
        </p:blipFill>
        <p:spPr>
          <a:xfrm>
            <a:off x="32210767" y="15249784"/>
            <a:ext cx="8200849" cy="7087443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7DA71987-D291-609F-EA13-E48084ED5855}"/>
              </a:ext>
            </a:extLst>
          </p:cNvPr>
          <p:cNvSpPr txBox="1"/>
          <p:nvPr/>
        </p:nvSpPr>
        <p:spPr>
          <a:xfrm>
            <a:off x="30078489" y="303441"/>
            <a:ext cx="1357141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latin typeface="Arial" panose="020B0604020202020204" pitchFamily="34" charset="0"/>
                <a:cs typeface="Arial" panose="020B0604020202020204" pitchFamily="34" charset="0"/>
              </a:rPr>
              <a:t>Elevated CO</a:t>
            </a:r>
            <a:r>
              <a:rPr lang="en-US" sz="6000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6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60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increased </a:t>
            </a:r>
            <a:r>
              <a:rPr lang="en-US" sz="6000" dirty="0">
                <a:latin typeface="Arial" panose="020B0604020202020204" pitchFamily="34" charset="0"/>
                <a:cs typeface="Arial" panose="020B0604020202020204" pitchFamily="34" charset="0"/>
              </a:rPr>
              <a:t>cost of acquiring N, while increasing fertilization </a:t>
            </a:r>
            <a:r>
              <a:rPr lang="en-US" sz="60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decreased</a:t>
            </a:r>
            <a:r>
              <a:rPr lang="en-US" sz="6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sz="6000" dirty="0">
                <a:latin typeface="Arial" panose="020B0604020202020204" pitchFamily="34" charset="0"/>
                <a:cs typeface="Arial" panose="020B0604020202020204" pitchFamily="34" charset="0"/>
              </a:rPr>
              <a:t>carbon cost of acquiring N</a:t>
            </a:r>
          </a:p>
        </p:txBody>
      </p:sp>
      <p:pic>
        <p:nvPicPr>
          <p:cNvPr id="30" name="Picture 29" descr="Chart, scatter chart&#10;&#10;Description automatically generated">
            <a:extLst>
              <a:ext uri="{FF2B5EF4-FFF2-40B4-BE49-F238E27FC236}">
                <a16:creationId xmlns:a16="http://schemas.microsoft.com/office/drawing/2014/main" id="{F930DF27-9D3E-DF92-FB11-963139B33CA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9993" r="50758"/>
          <a:stretch/>
        </p:blipFill>
        <p:spPr>
          <a:xfrm>
            <a:off x="31920636" y="4337311"/>
            <a:ext cx="8553381" cy="744636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8AC1ADCF-1F44-67B1-9704-0600A206E78E}"/>
              </a:ext>
            </a:extLst>
          </p:cNvPr>
          <p:cNvSpPr txBox="1"/>
          <p:nvPr/>
        </p:nvSpPr>
        <p:spPr>
          <a:xfrm>
            <a:off x="30078489" y="11933914"/>
            <a:ext cx="1324720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latin typeface="Arial" panose="020B0604020202020204" pitchFamily="34" charset="0"/>
                <a:cs typeface="Arial" panose="020B0604020202020204" pitchFamily="34" charset="0"/>
              </a:rPr>
              <a:t>Increasing fertilization </a:t>
            </a:r>
            <a:r>
              <a:rPr lang="en-US" sz="60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reduced</a:t>
            </a:r>
            <a:r>
              <a:rPr lang="en-US" sz="6000" dirty="0">
                <a:latin typeface="Arial" panose="020B0604020202020204" pitchFamily="34" charset="0"/>
                <a:cs typeface="Arial" panose="020B0604020202020204" pitchFamily="34" charset="0"/>
              </a:rPr>
              <a:t> investment in symbiotic N fixation </a:t>
            </a:r>
            <a:r>
              <a:rPr lang="en-US" sz="6000" b="1" u="sng" dirty="0">
                <a:latin typeface="Arial" panose="020B0604020202020204" pitchFamily="34" charset="0"/>
                <a:cs typeface="Arial" panose="020B0604020202020204" pitchFamily="34" charset="0"/>
              </a:rPr>
              <a:t>similarly</a:t>
            </a:r>
            <a:r>
              <a:rPr lang="en-US" sz="6000" dirty="0">
                <a:latin typeface="Arial" panose="020B0604020202020204" pitchFamily="34" charset="0"/>
                <a:cs typeface="Arial" panose="020B0604020202020204" pitchFamily="34" charset="0"/>
              </a:rPr>
              <a:t> between CO</a:t>
            </a:r>
            <a:r>
              <a:rPr lang="en-US" sz="6000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6000" dirty="0">
                <a:latin typeface="Arial" panose="020B0604020202020204" pitchFamily="34" charset="0"/>
                <a:cs typeface="Arial" panose="020B0604020202020204" pitchFamily="34" charset="0"/>
              </a:rPr>
              <a:t> treatments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AC9D12E-E115-DEC3-39FA-898F9DEBA1B1}"/>
              </a:ext>
            </a:extLst>
          </p:cNvPr>
          <p:cNvSpPr/>
          <p:nvPr/>
        </p:nvSpPr>
        <p:spPr>
          <a:xfrm>
            <a:off x="30388384" y="22405650"/>
            <a:ext cx="12937310" cy="883603"/>
          </a:xfrm>
          <a:prstGeom prst="rect">
            <a:avLst/>
          </a:prstGeom>
          <a:solidFill>
            <a:srgbClr val="8B0000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DISCUSSION AND CONCLUSIONS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64D2A28-CED6-3D7B-78ED-32DD5C5C0253}"/>
              </a:ext>
            </a:extLst>
          </p:cNvPr>
          <p:cNvSpPr txBox="1"/>
          <p:nvPr/>
        </p:nvSpPr>
        <p:spPr>
          <a:xfrm>
            <a:off x="30409303" y="23471514"/>
            <a:ext cx="12937310" cy="7017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Leaf responses to CO</a:t>
            </a:r>
            <a:r>
              <a:rPr lang="en-US" sz="3600" b="1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 support patterns expected from optimal coordination theory</a:t>
            </a:r>
          </a:p>
          <a:p>
            <a:endParaRPr lang="en-US" sz="1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96950" indent="-457200">
              <a:buFont typeface="Courier New" panose="02070309020205020404" pitchFamily="49" charset="0"/>
              <a:buChar char="o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Reductions in </a:t>
            </a:r>
            <a:r>
              <a:rPr lang="en-US" sz="3200" i="1" dirty="0"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r>
              <a:rPr lang="en-US" sz="3200" baseline="-25000" dirty="0">
                <a:latin typeface="Arial" panose="020B0604020202020204" pitchFamily="34" charset="0"/>
                <a:cs typeface="Arial" panose="020B0604020202020204" pitchFamily="34" charset="0"/>
              </a:rPr>
              <a:t>cmax25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sz="3200" i="1" dirty="0">
                <a:latin typeface="Arial" panose="020B0604020202020204" pitchFamily="34" charset="0"/>
                <a:cs typeface="Arial" panose="020B0604020202020204" pitchFamily="34" charset="0"/>
              </a:rPr>
              <a:t>J</a:t>
            </a:r>
            <a:r>
              <a:rPr lang="en-US" sz="3200" baseline="-25000" dirty="0">
                <a:latin typeface="Arial" panose="020B0604020202020204" pitchFamily="34" charset="0"/>
                <a:cs typeface="Arial" panose="020B0604020202020204" pitchFamily="34" charset="0"/>
              </a:rPr>
              <a:t>max25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under eCO</a:t>
            </a:r>
            <a:r>
              <a:rPr lang="en-US" sz="3200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were independent of fertilization or inoculation</a:t>
            </a:r>
          </a:p>
          <a:p>
            <a:pPr marL="996950" indent="-457200">
              <a:buFont typeface="Courier New" panose="02070309020205020404" pitchFamily="49" charset="0"/>
              <a:buChar char="o"/>
            </a:pP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111250" indent="-571500">
              <a:buFont typeface="Courier New" panose="02070309020205020404" pitchFamily="49" charset="0"/>
              <a:buChar char="o"/>
            </a:pPr>
            <a:r>
              <a:rPr lang="en-US" sz="3200" i="1" dirty="0"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r>
              <a:rPr lang="en-US" sz="3200" baseline="-25000" dirty="0">
                <a:latin typeface="Arial" panose="020B0604020202020204" pitchFamily="34" charset="0"/>
                <a:cs typeface="Arial" panose="020B0604020202020204" pitchFamily="34" charset="0"/>
              </a:rPr>
              <a:t>cmax25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experienced stronger reductions under eCO</a:t>
            </a:r>
            <a:r>
              <a:rPr lang="en-US" sz="3200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than </a:t>
            </a:r>
            <a:r>
              <a:rPr lang="en-US" sz="3200" i="1" dirty="0">
                <a:latin typeface="Arial" panose="020B0604020202020204" pitchFamily="34" charset="0"/>
                <a:cs typeface="Arial" panose="020B0604020202020204" pitchFamily="34" charset="0"/>
              </a:rPr>
              <a:t>J</a:t>
            </a:r>
            <a:r>
              <a:rPr lang="en-US" sz="3200" baseline="-25000" dirty="0">
                <a:latin typeface="Arial" panose="020B0604020202020204" pitchFamily="34" charset="0"/>
                <a:cs typeface="Arial" panose="020B0604020202020204" pitchFamily="34" charset="0"/>
              </a:rPr>
              <a:t>max25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, allowing net photosynthesis to approach optimal coordination of Rubisco carboxylation and RuBP regeneration</a:t>
            </a:r>
          </a:p>
          <a:p>
            <a:pPr marL="539750"/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6988"/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Whole plant responses to CO</a:t>
            </a:r>
            <a:r>
              <a:rPr lang="en-US" sz="3600" b="1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 support patterns expected from progressive N limitation</a:t>
            </a:r>
          </a:p>
          <a:p>
            <a:pPr marL="26988"/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111250" indent="-571500">
              <a:buFont typeface="Courier New" panose="02070309020205020404" pitchFamily="49" charset="0"/>
              <a:buChar char="o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Increased growth under eCO</a:t>
            </a:r>
            <a:r>
              <a:rPr lang="en-US" sz="3200" baseline="-25000" dirty="0">
                <a:latin typeface="Arial" panose="020B0604020202020204" pitchFamily="34" charset="0"/>
                <a:cs typeface="Arial" panose="020B0604020202020204" pitchFamily="34" charset="0"/>
              </a:rPr>
              <a:t>2 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was enhanced under increasing fertilization and in inoculated pots under low fertilization</a:t>
            </a:r>
          </a:p>
          <a:p>
            <a:pPr marL="1111250" indent="-571500">
              <a:buFont typeface="Courier New" panose="02070309020205020404" pitchFamily="49" charset="0"/>
              <a:buChar char="o"/>
            </a:pP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111250" indent="-571500">
              <a:buFont typeface="Courier New" panose="02070309020205020404" pitchFamily="49" charset="0"/>
              <a:buChar char="o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Elevated CO</a:t>
            </a:r>
            <a:r>
              <a:rPr lang="en-US" sz="3200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increased whole plant N uptake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F8B0360B-75C5-782E-7C9C-E0BAB28F5638}"/>
              </a:ext>
            </a:extLst>
          </p:cNvPr>
          <p:cNvSpPr/>
          <p:nvPr/>
        </p:nvSpPr>
        <p:spPr>
          <a:xfrm>
            <a:off x="449994" y="24490198"/>
            <a:ext cx="12937310" cy="883603"/>
          </a:xfrm>
          <a:prstGeom prst="rect">
            <a:avLst/>
          </a:prstGeom>
          <a:solidFill>
            <a:srgbClr val="8B0000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MEASUREMENTS AND CALCULATIONS</a:t>
            </a:r>
          </a:p>
        </p:txBody>
      </p:sp>
      <p:sp>
        <p:nvSpPr>
          <p:cNvPr id="1038" name="TextBox 1037">
            <a:extLst>
              <a:ext uri="{FF2B5EF4-FFF2-40B4-BE49-F238E27FC236}">
                <a16:creationId xmlns:a16="http://schemas.microsoft.com/office/drawing/2014/main" id="{30730CF9-0B13-CAAB-7FED-74FA183F8FAF}"/>
              </a:ext>
            </a:extLst>
          </p:cNvPr>
          <p:cNvSpPr txBox="1"/>
          <p:nvPr/>
        </p:nvSpPr>
        <p:spPr>
          <a:xfrm>
            <a:off x="7093255" y="26355926"/>
            <a:ext cx="6651831" cy="4647426"/>
          </a:xfrm>
          <a:prstGeom prst="rect">
            <a:avLst/>
          </a:prstGeom>
          <a:noFill/>
          <a:ln w="76200">
            <a:noFill/>
          </a:ln>
        </p:spPr>
        <p:txBody>
          <a:bodyPr wrap="square" rtlCol="0">
            <a:spAutoFit/>
          </a:bodyPr>
          <a:lstStyle/>
          <a:p>
            <a:pPr marL="571500" indent="-571500">
              <a:buFont typeface="Courier New" panose="02070309020205020404" pitchFamily="49" charset="0"/>
              <a:buChar char="o"/>
            </a:pP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CO</a:t>
            </a:r>
            <a:r>
              <a:rPr lang="en-US" sz="3200" b="1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 response curves</a:t>
            </a:r>
          </a:p>
          <a:p>
            <a:pPr marL="1447800" lvl="1" indent="-579438">
              <a:buFont typeface="Arial" panose="020B0604020202020204" pitchFamily="34" charset="0"/>
              <a:buChar char="•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Maximum Rubisco carboxylation rate (</a:t>
            </a:r>
            <a:r>
              <a:rPr lang="en-US" sz="3200" b="1" i="1" dirty="0">
                <a:solidFill>
                  <a:srgbClr val="BB55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r>
              <a:rPr lang="en-US" sz="3200" b="1" baseline="-25000" dirty="0">
                <a:solidFill>
                  <a:srgbClr val="BB55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cmax25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1447800" lvl="1" indent="-579438">
              <a:buFont typeface="Arial" panose="020B0604020202020204" pitchFamily="34" charset="0"/>
              <a:buChar char="•"/>
            </a:pP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447800" lvl="1" indent="-579438">
              <a:buFont typeface="Arial" panose="020B0604020202020204" pitchFamily="34" charset="0"/>
              <a:buChar char="•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Maximum RuBP regeneration rate (</a:t>
            </a:r>
            <a:r>
              <a:rPr lang="en-US" sz="3200" b="1" i="1" dirty="0">
                <a:solidFill>
                  <a:srgbClr val="00448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</a:t>
            </a:r>
            <a:r>
              <a:rPr lang="en-US" sz="3200" b="1" baseline="-25000" dirty="0">
                <a:solidFill>
                  <a:srgbClr val="00448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max25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sz="3200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71500" indent="-571500">
              <a:buFont typeface="Courier New" panose="02070309020205020404" pitchFamily="49" charset="0"/>
              <a:buChar char="o"/>
            </a:pPr>
            <a:endParaRPr lang="en-US" sz="1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71500" indent="-571500">
              <a:buFont typeface="Courier New" panose="02070309020205020404" pitchFamily="49" charset="0"/>
              <a:buChar char="o"/>
            </a:pP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Total leaf area, total biomass</a:t>
            </a:r>
          </a:p>
          <a:p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71500" indent="-571500">
              <a:buFont typeface="Courier New" panose="02070309020205020404" pitchFamily="49" charset="0"/>
              <a:buChar char="o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Structural C cost to acquire N</a:t>
            </a:r>
          </a:p>
          <a:p>
            <a:pPr marL="571500" indent="-571500">
              <a:buFont typeface="Courier New" panose="02070309020205020404" pitchFamily="49" charset="0"/>
              <a:buChar char="o"/>
            </a:pP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71500" indent="-571500">
              <a:buFont typeface="Courier New" panose="02070309020205020404" pitchFamily="49" charset="0"/>
              <a:buChar char="o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% N fixed from the atmosphere</a:t>
            </a:r>
          </a:p>
        </p:txBody>
      </p:sp>
      <p:sp>
        <p:nvSpPr>
          <p:cNvPr id="1043" name="Rectangle 1042">
            <a:extLst>
              <a:ext uri="{FF2B5EF4-FFF2-40B4-BE49-F238E27FC236}">
                <a16:creationId xmlns:a16="http://schemas.microsoft.com/office/drawing/2014/main" id="{2657A4C9-8D75-5EE0-489A-98DA4A10D86D}"/>
              </a:ext>
            </a:extLst>
          </p:cNvPr>
          <p:cNvSpPr/>
          <p:nvPr/>
        </p:nvSpPr>
        <p:spPr>
          <a:xfrm>
            <a:off x="31997533" y="4359503"/>
            <a:ext cx="931598" cy="9486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4" name="Rectangle 1043">
            <a:extLst>
              <a:ext uri="{FF2B5EF4-FFF2-40B4-BE49-F238E27FC236}">
                <a16:creationId xmlns:a16="http://schemas.microsoft.com/office/drawing/2014/main" id="{D96F3ABF-901D-7039-B608-65C82CF7D48D}"/>
              </a:ext>
            </a:extLst>
          </p:cNvPr>
          <p:cNvSpPr/>
          <p:nvPr/>
        </p:nvSpPr>
        <p:spPr>
          <a:xfrm>
            <a:off x="30477485" y="15551299"/>
            <a:ext cx="931598" cy="9486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45" name="Picture 1044" descr="A picture containing text, indoor, computer&#10;&#10;Description automatically generated">
            <a:extLst>
              <a:ext uri="{FF2B5EF4-FFF2-40B4-BE49-F238E27FC236}">
                <a16:creationId xmlns:a16="http://schemas.microsoft.com/office/drawing/2014/main" id="{C2D84D5D-8F71-A90C-4E40-BB4A2B29D6D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6956" b="31144"/>
          <a:stretch/>
        </p:blipFill>
        <p:spPr>
          <a:xfrm rot="5400000">
            <a:off x="-857436" y="17440938"/>
            <a:ext cx="7482638" cy="4653189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sp>
        <p:nvSpPr>
          <p:cNvPr id="1046" name="TextBox 1045">
            <a:extLst>
              <a:ext uri="{FF2B5EF4-FFF2-40B4-BE49-F238E27FC236}">
                <a16:creationId xmlns:a16="http://schemas.microsoft.com/office/drawing/2014/main" id="{E7DFFB98-23A5-C6F5-6D2D-32BEB3068EA5}"/>
              </a:ext>
            </a:extLst>
          </p:cNvPr>
          <p:cNvSpPr txBox="1"/>
          <p:nvPr/>
        </p:nvSpPr>
        <p:spPr>
          <a:xfrm>
            <a:off x="972821" y="4799333"/>
            <a:ext cx="50193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evan.a.perkowski@ttu.edu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47" name="Graphic 1046" descr="Envelope">
            <a:extLst>
              <a:ext uri="{FF2B5EF4-FFF2-40B4-BE49-F238E27FC236}">
                <a16:creationId xmlns:a16="http://schemas.microsoft.com/office/drawing/2014/main" id="{346F32F7-5B63-57B2-DD1E-5EF97F04364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15606" y="4791255"/>
            <a:ext cx="685800" cy="685800"/>
          </a:xfrm>
          <a:prstGeom prst="rect">
            <a:avLst/>
          </a:prstGeom>
        </p:spPr>
      </p:pic>
      <p:pic>
        <p:nvPicPr>
          <p:cNvPr id="1048" name="Picture 1047" descr="A picture containing ax&#10;&#10;Description automatically generated">
            <a:extLst>
              <a:ext uri="{FF2B5EF4-FFF2-40B4-BE49-F238E27FC236}">
                <a16:creationId xmlns:a16="http://schemas.microsoft.com/office/drawing/2014/main" id="{CA105F4C-33EE-6889-0465-D3664435F3E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9388523" y="4811623"/>
            <a:ext cx="694068" cy="640080"/>
          </a:xfrm>
          <a:prstGeom prst="rect">
            <a:avLst/>
          </a:prstGeom>
        </p:spPr>
      </p:pic>
      <p:sp>
        <p:nvSpPr>
          <p:cNvPr id="1049" name="TextBox 1048">
            <a:extLst>
              <a:ext uri="{FF2B5EF4-FFF2-40B4-BE49-F238E27FC236}">
                <a16:creationId xmlns:a16="http://schemas.microsoft.com/office/drawing/2014/main" id="{60BEF330-2EB4-C730-1FFA-E596244B0CBA}"/>
              </a:ext>
            </a:extLst>
          </p:cNvPr>
          <p:cNvSpPr txBox="1"/>
          <p:nvPr/>
        </p:nvSpPr>
        <p:spPr>
          <a:xfrm>
            <a:off x="10113767" y="4847163"/>
            <a:ext cx="34050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  <a:hlinkClick r:id="rId12"/>
              </a:rPr>
              <a:t>@EvanPerkowski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BCB3BC-BAE9-8543-67B3-4960C389F46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60808" y="25733464"/>
            <a:ext cx="6745533" cy="658639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F5238BC-96FF-DB3F-4620-31502D473F5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4904" t="75467" r="7275" b="12504"/>
          <a:stretch/>
        </p:blipFill>
        <p:spPr>
          <a:xfrm>
            <a:off x="37154902" y="4633897"/>
            <a:ext cx="3156029" cy="1740272"/>
          </a:xfrm>
          <a:prstGeom prst="rect">
            <a:avLst/>
          </a:prstGeom>
        </p:spPr>
      </p:pic>
      <p:pic>
        <p:nvPicPr>
          <p:cNvPr id="22" name="Picture 21" descr="A green leaf on a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55441AD6-89E7-C95A-9743-6B291DC8416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9944701" y="31088193"/>
            <a:ext cx="4762500" cy="17272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F14333F-C648-AD65-98C9-4CADF4981EE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4707201" y="31063300"/>
            <a:ext cx="3371383" cy="177441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8D651FE-61EA-54CE-6927-199F43228A22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1232108" y="30930601"/>
            <a:ext cx="2443542" cy="1813567"/>
          </a:xfrm>
          <a:prstGeom prst="rect">
            <a:avLst/>
          </a:prstGeom>
        </p:spPr>
      </p:pic>
      <p:pic>
        <p:nvPicPr>
          <p:cNvPr id="27" name="Picture 4" descr="Double T Symbol | History &amp; Traditions | TTU">
            <a:hlinkClick r:id="rId17"/>
            <a:extLst>
              <a:ext uri="{FF2B5EF4-FFF2-40B4-BE49-F238E27FC236}">
                <a16:creationId xmlns:a16="http://schemas.microsoft.com/office/drawing/2014/main" id="{0770D422-5503-E946-987D-C95605B99B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78584" y="31117675"/>
            <a:ext cx="1486289" cy="1624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2">
            <a:extLst>
              <a:ext uri="{FF2B5EF4-FFF2-40B4-BE49-F238E27FC236}">
                <a16:creationId xmlns:a16="http://schemas.microsoft.com/office/drawing/2014/main" id="{D0F35F29-8FB8-2EC9-AAFE-A837D8700C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54135" y="31088193"/>
            <a:ext cx="1624193" cy="1624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164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692</TotalTime>
  <Words>336</Words>
  <Application>Microsoft Macintosh PowerPoint</Application>
  <PresentationFormat>Custom</PresentationFormat>
  <Paragraphs>52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Courier New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Perkowski, Evan A</dc:creator>
  <cp:lastModifiedBy>Perkowski, Evan A</cp:lastModifiedBy>
  <cp:revision>13</cp:revision>
  <dcterms:created xsi:type="dcterms:W3CDTF">2023-03-24T20:13:47Z</dcterms:created>
  <dcterms:modified xsi:type="dcterms:W3CDTF">2023-04-05T21:39:20Z</dcterms:modified>
</cp:coreProperties>
</file>